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557" r:id="rId2"/>
    <p:sldId id="568" r:id="rId3"/>
    <p:sldId id="744" r:id="rId4"/>
    <p:sldId id="745" r:id="rId5"/>
    <p:sldId id="570" r:id="rId6"/>
    <p:sldId id="747" r:id="rId7"/>
    <p:sldId id="748" r:id="rId8"/>
    <p:sldId id="633" r:id="rId9"/>
    <p:sldId id="634" r:id="rId10"/>
    <p:sldId id="574" r:id="rId11"/>
    <p:sldId id="746" r:id="rId12"/>
    <p:sldId id="571" r:id="rId13"/>
    <p:sldId id="569" r:id="rId14"/>
    <p:sldId id="575" r:id="rId15"/>
    <p:sldId id="576" r:id="rId16"/>
    <p:sldId id="794" r:id="rId17"/>
    <p:sldId id="577" r:id="rId18"/>
    <p:sldId id="578" r:id="rId19"/>
    <p:sldId id="583" r:id="rId20"/>
    <p:sldId id="698" r:id="rId21"/>
    <p:sldId id="832" r:id="rId22"/>
    <p:sldId id="833" r:id="rId23"/>
    <p:sldId id="582" r:id="rId24"/>
    <p:sldId id="599" r:id="rId25"/>
    <p:sldId id="672" r:id="rId26"/>
    <p:sldId id="584" r:id="rId27"/>
    <p:sldId id="585" r:id="rId28"/>
    <p:sldId id="586" r:id="rId29"/>
    <p:sldId id="699" r:id="rId30"/>
    <p:sldId id="600" r:id="rId31"/>
    <p:sldId id="704" r:id="rId32"/>
    <p:sldId id="601" r:id="rId33"/>
    <p:sldId id="602" r:id="rId34"/>
    <p:sldId id="608" r:id="rId35"/>
    <p:sldId id="609" r:id="rId36"/>
    <p:sldId id="700" r:id="rId37"/>
    <p:sldId id="703" r:id="rId38"/>
    <p:sldId id="701" r:id="rId39"/>
    <p:sldId id="702" r:id="rId40"/>
    <p:sldId id="603" r:id="rId41"/>
    <p:sldId id="604" r:id="rId42"/>
    <p:sldId id="605" r:id="rId43"/>
    <p:sldId id="606" r:id="rId44"/>
    <p:sldId id="610" r:id="rId45"/>
    <p:sldId id="795" r:id="rId46"/>
  </p:sldIdLst>
  <p:sldSz cx="12192000" cy="6858000"/>
  <p:notesSz cx="7104063" cy="10234613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70" y="96"/>
      </p:cViewPr>
      <p:guideLst>
        <p:guide orient="horz" pos="2041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jpe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090"/>
            <a:ext cx="12192635" cy="693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22475" y="2111375"/>
            <a:ext cx="808164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深度学习初级阶段 </a:t>
            </a:r>
            <a:endParaRPr lang="en-US" altLang="zh-CN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7560" y="3716020"/>
            <a:ext cx="7800340" cy="681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全连接神经网络（一）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强化学习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925" y="1171575"/>
            <a:ext cx="116052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机器学习包含了深度学习与强化学习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，强化学习是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无数据、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无标签，多用于决策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能够更新数据、更新模型。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学习：有监督学习、无监督学习、强化学习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代表：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AlphaGo Zero、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SpaceX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火箭回收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AlphaGo Zero在没有人类围棋数据的情况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下，通过强化学习，训练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天，花费3500万美元的算力，以100:0击败Alpha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Go。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v2-7eb8f8da426a2a44020295891b739d2c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2131695"/>
            <a:ext cx="5906770" cy="329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常见的深度学习框架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0515" y="1341755"/>
            <a:ext cx="103587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PyTorch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：Facebook出品，语法和 python 相同，操作类似于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umpy。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TensorFlow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：Google出品，语法风格较为隐晦，与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风格不同。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MindSpore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：华为推出的新一代AI框架。</a:t>
            </a:r>
          </a:p>
        </p:txBody>
      </p:sp>
      <p:pic>
        <p:nvPicPr>
          <p:cNvPr id="3" name="图片 2" descr="v2-7eb8f8da426a2a44020295891b739d2c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" y="2023110"/>
            <a:ext cx="4036060" cy="1098550"/>
          </a:xfrm>
          <a:prstGeom prst="rect">
            <a:avLst/>
          </a:prstGeom>
        </p:spPr>
      </p:pic>
      <p:pic>
        <p:nvPicPr>
          <p:cNvPr id="5" name="图片 4" descr="v2-bb94ad4a7d045c7b91d948c114d2f739_1440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" y="3622040"/>
            <a:ext cx="4309745" cy="1146175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0" y="5353050"/>
            <a:ext cx="1405890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1186815"/>
            <a:ext cx="8682355" cy="51708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神经元结构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感知机模型（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6,220,800‬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193800"/>
            <a:ext cx="10149205" cy="540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感知机模型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20200915230613261"/>
          <p:cNvPicPr>
            <a:picLocks noChangeAspect="1"/>
          </p:cNvPicPr>
          <p:nvPr/>
        </p:nvPicPr>
        <p:blipFill>
          <a:blip r:embed="rId5"/>
          <a:srcRect l="4312" t="8070" r="4537" b="11173"/>
          <a:stretch>
            <a:fillRect/>
          </a:stretch>
        </p:blipFill>
        <p:spPr>
          <a:xfrm>
            <a:off x="5652770" y="3419475"/>
            <a:ext cx="6441440" cy="3049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3370" y="1157605"/>
            <a:ext cx="11370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感知机模型是神经元的建模，是将输入值映射到输出值的一个数学函数。有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n个输入值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，分别是x1,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x2,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x3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xn，对应的是权重是w1,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w2,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w3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wn，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输出值为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3" name="图片 2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r="1429"/>
          <a:stretch>
            <a:fillRect/>
          </a:stretch>
        </p:blipFill>
        <p:spPr>
          <a:xfrm>
            <a:off x="113665" y="3419475"/>
            <a:ext cx="5648325" cy="305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感知机模型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1165" y="1137920"/>
            <a:ext cx="1137094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f(x) 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 * 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：输入</a:t>
            </a: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：斜率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：截距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：输出</a:t>
            </a:r>
          </a:p>
          <a:p>
            <a:pPr>
              <a:lnSpc>
                <a:spcPct val="200000"/>
              </a:lnSpc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https://www.geogebra.org/calculator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680" t="754"/>
          <a:stretch>
            <a:fillRect/>
          </a:stretch>
        </p:blipFill>
        <p:spPr>
          <a:xfrm>
            <a:off x="3251200" y="1461135"/>
            <a:ext cx="8550910" cy="422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感知机模型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670" y="937895"/>
            <a:ext cx="113709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perceptron(x, w):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x = 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np.array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(x)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 = 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np.array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(w)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b = 0.5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return </a:t>
            </a:r>
            <a:r>
              <a:rPr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np.sum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(w * x) + b</a:t>
            </a:r>
            <a:endParaRPr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[0, 10, 20, 30, 40, 50, 60, 70, 90]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 = [0.1, 0.2, 0.3, 0.1, 0.2, 0.3, 0.1, 0.2, 0.3]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perceptron(x, w)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如何让这个感知机学习起来？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训练：优化、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学习率、更新权值、损失、过拟合、欠拟合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197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感知机模型能够解决哪些问题？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" y="1529080"/>
            <a:ext cx="10600055" cy="4547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单层神经网络：感知机模型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+ 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激活函数输出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2169160" y="2308860"/>
            <a:ext cx="7629525" cy="428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99720" y="929005"/>
            <a:ext cx="115938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激活函数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：把神经网络模型的线性输出变成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非线性输出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。如果没有激活函数，神经网络的每一层都相当于矩阵相乘，叠加了若干层之后，其结果还是矩阵相乘（线性工具）。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Sigmoid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320165"/>
            <a:ext cx="86410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 = torch.tensor([[120, 220], [50, 80]])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 = 1 / (1 + np.exp(-a))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print(b)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 = torch.sigmoid(a)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print(b)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 = torch.nn.Sigmoid()(a)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print(b)</a:t>
            </a:r>
          </a:p>
          <a:p>
            <a:pPr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输出：tensor([[1., 1.], [1., 1.]])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这个输出结果能表达激活的效果吗？如果不能，该怎么优化？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25" y="2727325"/>
            <a:ext cx="5835015" cy="1810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1" name="PA_椭圆 40"/>
          <p:cNvSpPr/>
          <p:nvPr>
            <p:custDataLst>
              <p:tags r:id="rId1"/>
            </p:custDataLst>
          </p:nvPr>
        </p:nvSpPr>
        <p:spPr>
          <a:xfrm>
            <a:off x="940952" y="256166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PA_椭圆 3"/>
          <p:cNvSpPr/>
          <p:nvPr>
            <p:custDataLst>
              <p:tags r:id="rId2"/>
            </p:custDataLst>
          </p:nvPr>
        </p:nvSpPr>
        <p:spPr>
          <a:xfrm>
            <a:off x="3405162" y="138215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8" name="PA_文本框 4"/>
          <p:cNvSpPr txBox="1"/>
          <p:nvPr>
            <p:custDataLst>
              <p:tags r:id="rId3"/>
            </p:custDataLst>
          </p:nvPr>
        </p:nvSpPr>
        <p:spPr>
          <a:xfrm>
            <a:off x="3482374" y="1490463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</a:p>
        </p:txBody>
      </p:sp>
      <p:sp>
        <p:nvSpPr>
          <p:cNvPr id="9" name="PA_椭圆 7"/>
          <p:cNvSpPr/>
          <p:nvPr>
            <p:custDataLst>
              <p:tags r:id="rId4"/>
            </p:custDataLst>
          </p:nvPr>
        </p:nvSpPr>
        <p:spPr>
          <a:xfrm>
            <a:off x="3405162" y="243168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0" name="PA_文本框 8"/>
          <p:cNvSpPr txBox="1"/>
          <p:nvPr>
            <p:custDataLst>
              <p:tags r:id="rId5"/>
            </p:custDataLst>
          </p:nvPr>
        </p:nvSpPr>
        <p:spPr>
          <a:xfrm>
            <a:off x="3482375" y="253999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</a:p>
        </p:txBody>
      </p:sp>
      <p:sp>
        <p:nvSpPr>
          <p:cNvPr id="11" name="PA_椭圆 11"/>
          <p:cNvSpPr/>
          <p:nvPr>
            <p:custDataLst>
              <p:tags r:id="rId6"/>
            </p:custDataLst>
          </p:nvPr>
        </p:nvSpPr>
        <p:spPr>
          <a:xfrm>
            <a:off x="3405162" y="348121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PA_文本框 12"/>
          <p:cNvSpPr txBox="1"/>
          <p:nvPr>
            <p:custDataLst>
              <p:tags r:id="rId7"/>
            </p:custDataLst>
          </p:nvPr>
        </p:nvSpPr>
        <p:spPr>
          <a:xfrm>
            <a:off x="3482375" y="3589525"/>
            <a:ext cx="5854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03</a:t>
            </a:r>
          </a:p>
        </p:txBody>
      </p:sp>
      <p:grpSp>
        <p:nvGrpSpPr>
          <p:cNvPr id="17" name="PA_组合 16"/>
          <p:cNvGrpSpPr/>
          <p:nvPr>
            <p:custDataLst>
              <p:tags r:id="rId8"/>
            </p:custDataLst>
          </p:nvPr>
        </p:nvGrpSpPr>
        <p:grpSpPr>
          <a:xfrm>
            <a:off x="3249309" y="1226300"/>
            <a:ext cx="1051547" cy="3155368"/>
            <a:chOff x="3529979" y="468110"/>
            <a:chExt cx="1051547" cy="3155368"/>
          </a:xfrm>
        </p:grpSpPr>
        <p:sp>
          <p:nvSpPr>
            <p:cNvPr id="29" name="PA_弧形 28"/>
            <p:cNvSpPr/>
            <p:nvPr>
              <p:custDataLst>
                <p:tags r:id="rId19"/>
              </p:custDataLst>
            </p:nvPr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_弧形 29"/>
            <p:cNvSpPr/>
            <p:nvPr>
              <p:custDataLst>
                <p:tags r:id="rId20"/>
              </p:custDataLst>
            </p:nvPr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PA_弧形 30"/>
            <p:cNvSpPr/>
            <p:nvPr>
              <p:custDataLst>
                <p:tags r:id="rId21"/>
              </p:custDataLst>
            </p:nvPr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PA_组合 1"/>
          <p:cNvGrpSpPr/>
          <p:nvPr>
            <p:custDataLst>
              <p:tags r:id="rId9"/>
            </p:custDataLst>
          </p:nvPr>
        </p:nvGrpSpPr>
        <p:grpSpPr>
          <a:xfrm>
            <a:off x="964875" y="2862330"/>
            <a:ext cx="1672253" cy="1181965"/>
            <a:chOff x="1112195" y="1853950"/>
            <a:chExt cx="1672253" cy="1181965"/>
          </a:xfrm>
        </p:grpSpPr>
        <p:sp>
          <p:nvSpPr>
            <p:cNvPr id="35" name="PA_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1C4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PA_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1112195" y="2458065"/>
              <a:ext cx="1672253" cy="5778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PA_文本框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833620" y="3594735"/>
            <a:ext cx="43465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全连接神经网络构建</a:t>
            </a:r>
          </a:p>
        </p:txBody>
      </p:sp>
      <p:sp>
        <p:nvSpPr>
          <p:cNvPr id="24" name="PA_文本框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91710" y="4695825"/>
            <a:ext cx="65246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全连接神经网络的流程分析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" name="PA_椭圆 11"/>
          <p:cNvSpPr/>
          <p:nvPr>
            <p:custDataLst>
              <p:tags r:id="rId12"/>
            </p:custDataLst>
          </p:nvPr>
        </p:nvSpPr>
        <p:spPr>
          <a:xfrm>
            <a:off x="3424847" y="4580399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" name="PA_文本框 12"/>
          <p:cNvSpPr txBox="1"/>
          <p:nvPr>
            <p:custDataLst>
              <p:tags r:id="rId13"/>
            </p:custDataLst>
          </p:nvPr>
        </p:nvSpPr>
        <p:spPr>
          <a:xfrm>
            <a:off x="3522989" y="4689335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04</a:t>
            </a:r>
          </a:p>
        </p:txBody>
      </p:sp>
      <p:sp>
        <p:nvSpPr>
          <p:cNvPr id="6" name="PA_弧形 30"/>
          <p:cNvSpPr/>
          <p:nvPr>
            <p:custDataLst>
              <p:tags r:id="rId14"/>
            </p:custDataLst>
          </p:nvPr>
        </p:nvSpPr>
        <p:spPr>
          <a:xfrm rot="10800000">
            <a:off x="3248674" y="4381682"/>
            <a:ext cx="1051546" cy="1051546"/>
          </a:xfrm>
          <a:prstGeom prst="arc">
            <a:avLst>
              <a:gd name="adj1" fmla="val 16072548"/>
              <a:gd name="adj2" fmla="val 5356559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825365" y="2540000"/>
            <a:ext cx="38468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神经元与感知机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PA_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33620" y="1491615"/>
            <a:ext cx="52965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机器学习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&amp; 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深度学习介绍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5" grpId="2" bldLvl="0" animBg="1"/>
      <p:bldP spid="8" grpId="0"/>
      <p:bldP spid="9" grpId="0" bldLvl="0" animBg="1"/>
      <p:bldP spid="10" grpId="0"/>
      <p:bldP spid="11" grpId="0" bldLvl="0" animBg="1"/>
      <p:bldP spid="16" grpId="0"/>
      <p:bldP spid="19" grpId="0"/>
      <p:bldP spid="24" grpId="0"/>
      <p:bldP spid="3" grpId="0" bldLvl="0" animBg="1"/>
      <p:bldP spid="4" grpId="0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Sigmoid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06170"/>
            <a:ext cx="117189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Sigmoid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缺点：容易造成梯度消失问题</a:t>
            </a: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" y="2199005"/>
            <a:ext cx="9637395" cy="448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数据预处理：归一化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06170"/>
            <a:ext cx="117189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归一化是一种简化计算的方式，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把数据幅度归一化到更小的范围。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5" y="2893695"/>
            <a:ext cx="3187700" cy="296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685" y="2903220"/>
            <a:ext cx="3155950" cy="29464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031105" y="4153535"/>
            <a:ext cx="198882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数据预处理：归一化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微信图片_202302071156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800225"/>
            <a:ext cx="7695565" cy="432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oftmax：归一化指数函数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4320" y="1106170"/>
            <a:ext cx="1159383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在多分类问题中，通常使用softmax函数作为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输出函数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它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可以对输出值进行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归一化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操作，把所有输出值都转化为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概率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，所有概率值加起来等于1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[0.6, 0.4]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Sigmoid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[0.8, 0.6]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49170" y="2893060"/>
          <a:ext cx="7406005" cy="344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82700" imgH="596900" progId="Equation.KSEE3">
                  <p:embed/>
                </p:oleObj>
              </mc:Choice>
              <mc:Fallback>
                <p:oleObj r:id="rId4" imgW="1282700" imgH="596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9170" y="2893060"/>
                        <a:ext cx="7406005" cy="3446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oftmax：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输出多分类的概率总和为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800" b="1" dirty="0" err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5" y="1059180"/>
            <a:ext cx="7595870" cy="560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oftmax：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指数函数，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归一化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输出，则输出概率</a:t>
            </a:r>
            <a:endParaRPr lang="zh-CN" altLang="en-US" sz="2800" b="1" dirty="0" err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" y="1635760"/>
            <a:ext cx="11851005" cy="443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oftmax：归一化指数函数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370" y="1381760"/>
            <a:ext cx="115938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torch.tensor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([0.1, 0.2, 0.3])  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数据归一化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激活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torch.softmax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(a,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dim=0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  #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dim=0：在第0维上sum=1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print(b)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torch.nn.Softmax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dim=0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)(a)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print(b)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输出：tensor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([0.3006, 0.3322, 0.3672])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把输出值相加，结果是几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One-Hot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一位有效编码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13155"/>
            <a:ext cx="1159383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例如：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[0, 0, 1]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[1, 0, 0]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[0, 1, 0]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转换 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[0.4147, 0.2780, 0.3072]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length = 10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index = [2, 4, 6, 8]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生成10 * 10对角线为1的矩阵，然后花式索引。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one_hots = np.eye(length)[index]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print(one_hots)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[[0. 0. 1. 0. 0. 0. 0. 0. 0. 0.]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[0. 0. 0. 0. 1. 0. 0. 0. 0. 0.]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[0. 0. 0. 0. 0. 0. 1. 0. 0. 0.]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[0. 0. 0. 0. 0. 0. 0. 0. 1. 0.]]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jack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one-hot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970" y="1340485"/>
            <a:ext cx="5721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、确定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样本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数，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数；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jack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共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个字母，也就是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个样本；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、字母共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26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个，也就是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26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个特征。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" y="3828415"/>
            <a:ext cx="11297285" cy="22136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6135" y="4321810"/>
            <a:ext cx="10826750" cy="4070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ReLU函数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370" y="1058545"/>
            <a:ext cx="11593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没有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梯度消失问题，是使用最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的激活函数</a:t>
            </a:r>
          </a:p>
        </p:txBody>
      </p:sp>
      <p:pic>
        <p:nvPicPr>
          <p:cNvPr id="7" name="图片 6" descr="8f34e3e3b89a4696ace4c82b0afe47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" y="1932305"/>
            <a:ext cx="875474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机器学习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8770" y="900430"/>
            <a:ext cx="116052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机器学习（ML：machine leaning）：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预测模型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线性回归、逻辑回归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0/1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、决策树、随机森林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SVM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向量机、贝叶斯模型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kNN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、k-Means聚类、正则化模型、神经网络）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挖掘数据规律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多用于计算机视觉、语音识别、自然语言处理、推荐系统。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机器学习涉及统计学、概率论、逼近论、凸分析、算法复杂度理论等多门学科。</a:t>
            </a: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970" y="3963035"/>
            <a:ext cx="5176520" cy="276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8765" y="953770"/>
            <a:ext cx="11311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深度神经网络，是多层感知机(MLP)结构，每一层的每一个节点都与上下层节点全部连接，这就是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全连接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的由来。</a:t>
            </a:r>
          </a:p>
        </p:txBody>
      </p:sp>
      <p:pic>
        <p:nvPicPr>
          <p:cNvPr id="7" name="图片 6" descr="v2-de6d6749337315ebe19256e36dfe0e61_r"/>
          <p:cNvPicPr>
            <a:picLocks noChangeAspect="1"/>
          </p:cNvPicPr>
          <p:nvPr/>
        </p:nvPicPr>
        <p:blipFill>
          <a:blip r:embed="rId4"/>
          <a:srcRect l="7741" t="2985" r="5088"/>
          <a:stretch>
            <a:fillRect/>
          </a:stretch>
        </p:blipFill>
        <p:spPr>
          <a:xfrm>
            <a:off x="2677795" y="2317750"/>
            <a:ext cx="5895975" cy="426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5" y="1310005"/>
            <a:ext cx="5667375" cy="4725670"/>
          </a:xfrm>
          <a:prstGeom prst="rect">
            <a:avLst/>
          </a:prstGeom>
        </p:spPr>
      </p:pic>
      <p:pic>
        <p:nvPicPr>
          <p:cNvPr id="6" name="图片 5" descr="f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" y="1310640"/>
            <a:ext cx="6534785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1004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全连接神经网络：http://playground.tensorflow.org/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370" y="867410"/>
            <a:ext cx="8169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观察：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1、神经元数量与神经网络效率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2、Loss曲线变化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45" y="2543874"/>
            <a:ext cx="7890510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前向传播（Forward 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ropagation）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370" y="909955"/>
            <a:ext cx="11593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通过输入层输入，一路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前向计算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，通过输出层输出的结果。如图指的是1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x1、x2、xn与权重（w0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wn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）相乘求和，激活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这个过程就是前向传播。</a:t>
            </a: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695" y="2405380"/>
            <a:ext cx="596138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前向传播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580" y="1021080"/>
            <a:ext cx="11593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目标：输入数据i1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0.05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0.10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，输出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两个数据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0.01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o2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0.99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，这两个数据与标签产生了误差，那就是损失（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loss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</p:txBody>
      </p:sp>
      <p:pic>
        <p:nvPicPr>
          <p:cNvPr id="5" name="图片 4" descr="aHR0cHM6Ly9pbWFnZXMyMDE1LmNuYmxvZ3MuY29tL2Jsb2cvODUzNDY3LzIwMTYwNi84NTM0NjctMjAxNjA2MzAxNDIwMTkxNDAtNDAyMzYzMzE3LnBuZ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15" y="2541905"/>
            <a:ext cx="5156835" cy="403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84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损失函数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085" y="935990"/>
            <a:ext cx="11593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深度学习的有监督学习过程，前向计算得到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后，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通过损失函数（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均方差损失函数、交叉熵损失函数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对比差异，得到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损失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8470"/>
            <a:ext cx="12192000" cy="382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损失函数：均方差损失函数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260" y="911225"/>
            <a:ext cx="11298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均方差损失函数：前向计算结果和样本标签的对应点的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差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平方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然后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取均值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，既可以处理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分类问题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，也可以处理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回归问题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，使用频率高。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3230880"/>
            <a:ext cx="6502400" cy="170815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362065" y="5677535"/>
            <a:ext cx="1304925" cy="610235"/>
          </a:xfrm>
          <a:prstGeom prst="wedgeRoundRectCallout">
            <a:avLst>
              <a:gd name="adj1" fmla="val -11265"/>
              <a:gd name="adj2" fmla="val -243444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预测数据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898765" y="5671185"/>
            <a:ext cx="1304925" cy="610235"/>
          </a:xfrm>
          <a:prstGeom prst="wedgeRoundRectCallout">
            <a:avLst>
              <a:gd name="adj1" fmla="val -23430"/>
              <a:gd name="adj2" fmla="val -239281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样本数据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825365" y="5691505"/>
            <a:ext cx="1304925" cy="610235"/>
          </a:xfrm>
          <a:prstGeom prst="wedgeRoundRectCallout">
            <a:avLst>
              <a:gd name="adj1" fmla="val 28150"/>
              <a:gd name="adj2" fmla="val -185900"/>
              <a:gd name="adj3" fmla="val 1666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样本个数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损失函数：均方差损失函数的三种写法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43990"/>
            <a:ext cx="112985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torch.randn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(3, 5)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torch.randn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(3, 5)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实例化MSELoss类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MSELoss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(a, b))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mse_loss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functional.mse_loss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(a, b))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自定义MSE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torch.mean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((a - b) ** 2))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损失函数：交叉熵损失函数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6390" y="1031240"/>
            <a:ext cx="114439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交叉熵损失函数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主要用于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两个概率分布间的差异性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神经网络所预测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类别分布概率与实际类别分布概率之间的差距越小越好，即交叉熵越小越好。</a:t>
            </a:r>
          </a:p>
          <a:p>
            <a:pPr>
              <a:lnSpc>
                <a:spcPct val="20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​       交叉熵损失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函数更适合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用于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分类问题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igmoid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oftmax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配合使用。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损失函数：交叉熵损失函数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530" y="1361440"/>
            <a:ext cx="115938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多分类交叉熵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自带Softmax输出函数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CrossEntropyLoss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 多分类交叉熵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不带输出函数，需要用Softmax()激活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torch.nn.NLLLoss()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二分类交叉熵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自带Sigmoid输出函数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BCEWithLogitsLoss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二分类交叉熵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不带输出函数，需要用Sigmoid()激活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torch.nn.BCELoss()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机器学习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039495"/>
            <a:ext cx="83248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实现步骤：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、选择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预测模型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（例如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线性回归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、逻辑回归、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决策树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）；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2、使用训练数据进行模型训练；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3、模型输出最优结果（权重最优）。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金融风控、Uber行程分析、用户画像、推荐系统</a:t>
            </a:r>
          </a:p>
        </p:txBody>
      </p:sp>
      <p:pic>
        <p:nvPicPr>
          <p:cNvPr id="6" name="图片 5" descr="114008"/>
          <p:cNvPicPr>
            <a:picLocks noChangeAspect="1"/>
          </p:cNvPicPr>
          <p:nvPr/>
        </p:nvPicPr>
        <p:blipFill>
          <a:blip r:embed="rId4"/>
          <a:srcRect l="16987" t="4190" r="15964" b="4885"/>
          <a:stretch>
            <a:fillRect/>
          </a:stretch>
        </p:blipFill>
        <p:spPr>
          <a:xfrm>
            <a:off x="8026400" y="3316605"/>
            <a:ext cx="4169410" cy="353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反向传播（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 P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ropagation）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309370"/>
            <a:ext cx="115938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前向计算会得到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loss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，反向传播使用优化器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通过学习率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更新权重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，更新之后再次进行前向计算，周而复始。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后向传播则是一个优化过程，将损失降到更低，也就是达到导数为0的点。将简化后的公式进行求导，得到梯度（斜率），将得到的梯度（斜率）乘以一个学习率（例如：0.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1），再去更新参数。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488" b="235"/>
          <a:stretch>
            <a:fillRect/>
          </a:stretch>
        </p:blipFill>
        <p:spPr>
          <a:xfrm>
            <a:off x="2018030" y="1050290"/>
            <a:ext cx="8028940" cy="5660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375" y="194945"/>
            <a:ext cx="3306445" cy="85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1248410"/>
            <a:ext cx="6819900" cy="5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——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模型数据化、矩阵相乘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55" y="3051175"/>
            <a:ext cx="2121535" cy="1175385"/>
          </a:xfrm>
          <a:prstGeom prst="rect">
            <a:avLst/>
          </a:prstGeom>
        </p:spPr>
      </p:pic>
      <p:pic>
        <p:nvPicPr>
          <p:cNvPr id="7" name="图片 6" descr="v2-de6d6749337315ebe19256e36dfe0e61_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2091690"/>
            <a:ext cx="4756150" cy="3094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1830" y="4226560"/>
            <a:ext cx="1887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W * H * C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500 * 277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 3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415500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NV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结构</a:t>
            </a:r>
          </a:p>
        </p:txBody>
      </p:sp>
      <p:sp>
        <p:nvSpPr>
          <p:cNvPr id="6" name="右箭头 5"/>
          <p:cNvSpPr/>
          <p:nvPr/>
        </p:nvSpPr>
        <p:spPr>
          <a:xfrm>
            <a:off x="4074160" y="3488690"/>
            <a:ext cx="590550" cy="269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68240" y="5269230"/>
            <a:ext cx="475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 [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1, 4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]     [4, 4]      [4, 5]     [5, 2]  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830" y="1047750"/>
            <a:ext cx="4003040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import torch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from torch import nn</a:t>
            </a:r>
          </a:p>
          <a:p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class Net_v1(nn.Module):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__init__(self):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super().__init__()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self.layer = nn.Sequential(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nn.Linear(500 * 277 * 3, 512),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nn.Linear(512, 256),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nn.Linear(256, 64),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nn.Linear(64, 16),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nn.Linear(16, 2),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# NV结构，激活V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nn.Softmax(dim=1)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# nn.Sigmoid()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forward(self, x):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return self.layer(x)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if __name__ == '__main__':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net_v1 = Net_v1()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print(net_v1)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x = torch.randn(1, 500 * 277 * 3)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y = net_v1.forward(x)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print(y.shape)</a:t>
            </a:r>
          </a:p>
          <a:p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print(y)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053465"/>
            <a:ext cx="47047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Netv2(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nn.Module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super(Netv2, self).__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__()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self.fc1 =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nn.Linear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(784, 100)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self.relu_1 =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nn.ReLU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self.fc2 =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nn.Linear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(100, 10)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self.softmax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nn.Softmax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(dim=1)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h = self.fc1(x)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h = self.relu_1(h)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h = self.fc2(h)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y = </a:t>
            </a:r>
            <a:r>
              <a:rPr lang="en-US" sz="16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self.softmax</a:t>
            </a: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(h)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575" y="1097280"/>
            <a:ext cx="11605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深度学习(DL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 Learning)是机器学习领域中一个新的研究方向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，来源于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仿生学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中的人工神经网络。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深度学习是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深度神经网络通过学习样本数据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的特征，而具备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能力。</a:t>
            </a: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78175" y="3562985"/>
            <a:ext cx="5451475" cy="318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深度学习与机器学习的区别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9875" y="913130"/>
            <a:ext cx="116052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1、数据量较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的时候，使用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；数据量较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的时候，使用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2、机器学习对硬件配置没有要求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深度学习对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GPU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有较高的要求，依赖于高端机器。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3、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特征提取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：机器学习的特征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提取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需要由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人工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提取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并编码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，而深度学习则由神经网络提取。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4、解决方案：机器学习通常将任务进行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分解并单独解决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，最后结合起来得到结果。深度学习则是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端到端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解决问题。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5、训练效率：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学习训练时间长达几周，而深度学习通常在几个小时。</a:t>
            </a:r>
          </a:p>
        </p:txBody>
      </p:sp>
      <p:pic>
        <p:nvPicPr>
          <p:cNvPr id="3" name="图片 2" descr="640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0" y="5060950"/>
            <a:ext cx="2852420" cy="1734185"/>
          </a:xfrm>
          <a:prstGeom prst="rect">
            <a:avLst/>
          </a:prstGeom>
        </p:spPr>
      </p:pic>
      <p:pic>
        <p:nvPicPr>
          <p:cNvPr id="6" name="图片 5" descr="640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5060950"/>
            <a:ext cx="9098915" cy="173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575" y="1122680"/>
            <a:ext cx="11605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代表：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AlphaGo、特斯拉自动驾驶、目标侦测</a:t>
            </a:r>
          </a:p>
        </p:txBody>
      </p:sp>
      <p:pic>
        <p:nvPicPr>
          <p:cNvPr id="3" name="图片 2" descr="pIYBAF_cXEiAAM_2AAD7opEBOM00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95" y="2101850"/>
            <a:ext cx="8426450" cy="4428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深度学习项目观摩（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换脸）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微信图片_202211092247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1864360"/>
            <a:ext cx="5530215" cy="3492500"/>
          </a:xfrm>
          <a:prstGeom prst="rect">
            <a:avLst/>
          </a:prstGeom>
        </p:spPr>
      </p:pic>
      <p:pic>
        <p:nvPicPr>
          <p:cNvPr id="5" name="图片 4" descr="微信图片_202211092247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1864360"/>
            <a:ext cx="5553075" cy="3491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深度学习项目观摩（</a:t>
            </a:r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人脸侦测、识别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1288415"/>
            <a:ext cx="4328160" cy="5127625"/>
          </a:xfrm>
          <a:prstGeom prst="rect">
            <a:avLst/>
          </a:prstGeom>
        </p:spPr>
      </p:pic>
      <p:pic>
        <p:nvPicPr>
          <p:cNvPr id="7" name="图片 6" descr="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90" y="2361565"/>
            <a:ext cx="4445000" cy="2965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55205" y="2904490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18425" y="3103245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24825" y="3103245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92490" y="3425190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27135" y="3169285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201150" y="3169285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15170" y="3103245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526395" y="2847340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139680" y="3300730"/>
            <a:ext cx="288925" cy="2559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151755" y="3556635"/>
            <a:ext cx="1548765" cy="30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6e9efa53-68fd-4f04-b74a-640fb658bca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2109</Words>
  <Application>Microsoft Office PowerPoint</Application>
  <PresentationFormat>宽屏</PresentationFormat>
  <Paragraphs>265</Paragraphs>
  <Slides>45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黑体</vt:lpstr>
      <vt:lpstr>微软雅黑</vt:lpstr>
      <vt:lpstr>Arial</vt:lpstr>
      <vt:lpstr>Calibri</vt:lpstr>
      <vt:lpstr>Calibri Light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1907</cp:revision>
  <dcterms:created xsi:type="dcterms:W3CDTF">2018-08-28T02:44:00Z</dcterms:created>
  <dcterms:modified xsi:type="dcterms:W3CDTF">2023-05-31T08:26:41Z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69254F8B836C4861966700C5B18C82E5</vt:lpwstr>
  </property>
</Properties>
</file>